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62" r:id="rId2"/>
  </p:sldMasterIdLst>
  <p:notesMasterIdLst>
    <p:notesMasterId r:id="rId23"/>
  </p:notesMasterIdLst>
  <p:sldIdLst>
    <p:sldId id="508" r:id="rId3"/>
    <p:sldId id="510" r:id="rId4"/>
    <p:sldId id="543" r:id="rId5"/>
    <p:sldId id="542" r:id="rId6"/>
    <p:sldId id="523" r:id="rId7"/>
    <p:sldId id="518" r:id="rId8"/>
    <p:sldId id="519" r:id="rId9"/>
    <p:sldId id="520" r:id="rId10"/>
    <p:sldId id="521" r:id="rId11"/>
    <p:sldId id="522" r:id="rId12"/>
    <p:sldId id="526" r:id="rId13"/>
    <p:sldId id="534" r:id="rId14"/>
    <p:sldId id="535" r:id="rId15"/>
    <p:sldId id="536" r:id="rId16"/>
    <p:sldId id="555" r:id="rId17"/>
    <p:sldId id="556" r:id="rId18"/>
    <p:sldId id="507" r:id="rId19"/>
    <p:sldId id="538" r:id="rId20"/>
    <p:sldId id="501" r:id="rId21"/>
    <p:sldId id="557" r:id="rId2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黑体" panose="02010609060101010101" pitchFamily="49" charset="-122"/>
      <p:regular r:id="rId28"/>
    </p:embeddedFont>
    <p:embeddedFont>
      <p:font typeface="楷体" panose="02010609060101010101" pitchFamily="49" charset="-122"/>
      <p:regular r:id="rId29"/>
    </p:embeddedFont>
    <p:embeddedFont>
      <p:font typeface="幼圆" panose="02010509060101010101" pitchFamily="49" charset="-122"/>
      <p:regular r:id="rId30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619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3DDD"/>
    <a:srgbClr val="0F4A9B"/>
    <a:srgbClr val="FFCC00"/>
    <a:srgbClr val="FFD7C8"/>
    <a:srgbClr val="BB5077"/>
    <a:srgbClr val="0000FF"/>
    <a:srgbClr val="FF0000"/>
    <a:srgbClr val="33CC33"/>
    <a:srgbClr val="CC99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704" autoAdjust="0"/>
  </p:normalViewPr>
  <p:slideViewPr>
    <p:cSldViewPr>
      <p:cViewPr varScale="1">
        <p:scale>
          <a:sx n="119" d="100"/>
          <a:sy n="119" d="100"/>
        </p:scale>
        <p:origin x="132" y="84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5636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473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687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aseline="0" dirty="0">
                <a:latin typeface="黑体" panose="02010609060101010101" pitchFamily="49" charset="-122"/>
                <a:ea typeface="黑体" panose="02010609060101010101" pitchFamily="49" charset="-122"/>
              </a:rPr>
              <a:t>练习六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66B0F77C-157E-4233-B464-D65A47ED6A55}"/>
              </a:ext>
            </a:extLst>
          </p:cNvPr>
          <p:cNvGrpSpPr/>
          <p:nvPr userDrawn="1"/>
        </p:nvGrpSpPr>
        <p:grpSpPr>
          <a:xfrm>
            <a:off x="7997269" y="4743190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5F2942F1-4B1B-4807-9822-ACB087CC2C9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1A405B09-3CA3-4B01-8D47-1F8C82848923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83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4.emf"/><Relationship Id="rId7" Type="http://schemas.openxmlformats.org/officeDocument/2006/relationships/slide" Target="slide1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7.xml"/><Relationship Id="rId5" Type="http://schemas.openxmlformats.org/officeDocument/2006/relationships/slide" Target="slide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单圆角矩形 21"/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4" name="矩形 2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27" name="文本框 22"/>
              <p:cNvSpPr txBox="1"/>
              <p:nvPr/>
            </p:nvSpPr>
            <p:spPr>
              <a:xfrm>
                <a:off x="179512" y="51470"/>
                <a:ext cx="23391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8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9" name="矩形 28"/>
          <p:cNvSpPr/>
          <p:nvPr/>
        </p:nvSpPr>
        <p:spPr>
          <a:xfrm>
            <a:off x="3123119" y="1435155"/>
            <a:ext cx="2687275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练习六</a:t>
            </a:r>
          </a:p>
        </p:txBody>
      </p:sp>
      <p:pic>
        <p:nvPicPr>
          <p:cNvPr id="30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2" name="组合 31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35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宋体" panose="02010600030101010101" pitchFamily="2" charset="-122"/>
                </a:rPr>
                <a:t>7</a:t>
              </a:r>
              <a:endParaRPr kumimoji="1" lang="zh-CN" altLang="en-US" sz="3500" b="1" dirty="0">
                <a:solidFill>
                  <a:srgbClr val="0050AA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38" name="单圆角矩形 37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9" name="单圆角矩形 38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40" name="单圆角矩形 39"/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41" name="圆角矩形 40">
            <a:hlinkClick r:id="rId5" action="ppaction://hlinksldjump"/>
          </p:cNvPr>
          <p:cNvSpPr/>
          <p:nvPr/>
        </p:nvSpPr>
        <p:spPr>
          <a:xfrm>
            <a:off x="22681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复习旧知</a:t>
            </a:r>
          </a:p>
        </p:txBody>
      </p:sp>
      <p:sp>
        <p:nvSpPr>
          <p:cNvPr id="42" name="圆角矩形 41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课堂小结</a:t>
            </a:r>
          </a:p>
        </p:txBody>
      </p:sp>
      <p:sp>
        <p:nvSpPr>
          <p:cNvPr id="43" name="圆角矩形 42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课后作业</a:t>
            </a:r>
          </a:p>
        </p:txBody>
      </p:sp>
      <p:sp>
        <p:nvSpPr>
          <p:cNvPr id="46" name="圆角矩形 45">
            <a:hlinkClick r:id="rId8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巩固练习</a:t>
            </a:r>
          </a:p>
        </p:txBody>
      </p:sp>
      <p:sp>
        <p:nvSpPr>
          <p:cNvPr id="47" name="矩形 46"/>
          <p:cNvSpPr/>
          <p:nvPr/>
        </p:nvSpPr>
        <p:spPr>
          <a:xfrm>
            <a:off x="912693" y="519703"/>
            <a:ext cx="3740448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用方程解决问题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9756" y="483518"/>
            <a:ext cx="4801791" cy="170735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extBox 38"/>
          <p:cNvSpPr txBox="1"/>
          <p:nvPr/>
        </p:nvSpPr>
        <p:spPr>
          <a:xfrm>
            <a:off x="539552" y="339502"/>
            <a:ext cx="805029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 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39"/>
          <p:cNvSpPr txBox="1"/>
          <p:nvPr/>
        </p:nvSpPr>
        <p:spPr>
          <a:xfrm>
            <a:off x="1259632" y="2211710"/>
            <a:ext cx="6372257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你知道戴黄帽、戴红帽的学生各有多少人吗？</a:t>
            </a:r>
          </a:p>
        </p:txBody>
      </p:sp>
      <p:sp>
        <p:nvSpPr>
          <p:cNvPr id="10" name="TextBox 33"/>
          <p:cNvSpPr txBox="1"/>
          <p:nvPr/>
        </p:nvSpPr>
        <p:spPr>
          <a:xfrm>
            <a:off x="2267744" y="2614141"/>
            <a:ext cx="4671472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戴黄帽的人数－戴红帽的人数＝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34"/>
          <p:cNvSpPr txBox="1"/>
          <p:nvPr/>
        </p:nvSpPr>
        <p:spPr>
          <a:xfrm>
            <a:off x="1187624" y="3003798"/>
            <a:ext cx="756084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解：设戴红帽的学生有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人，则戴黄帽的学生有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35"/>
          <p:cNvSpPr txBox="1"/>
          <p:nvPr/>
        </p:nvSpPr>
        <p:spPr>
          <a:xfrm>
            <a:off x="3491880" y="3380388"/>
            <a:ext cx="2196703" cy="10618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100" b="1" i="1" dirty="0">
                <a:solidFill>
                  <a:srgbClr val="FF0000"/>
                </a:solidFill>
                <a:ea typeface="楷体" panose="02010609060101010101" pitchFamily="49" charset="-122"/>
              </a:rPr>
              <a:t>2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2×5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36"/>
          <p:cNvSpPr txBox="1"/>
          <p:nvPr/>
        </p:nvSpPr>
        <p:spPr>
          <a:xfrm>
            <a:off x="1439466" y="4316492"/>
            <a:ext cx="6511528" cy="4154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答：戴黄帽的学生有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人，戴红帽的学生有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人。</a:t>
            </a:r>
            <a:endParaRPr lang="en-US" altLang="zh-CN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24"/>
          <p:cNvSpPr txBox="1"/>
          <p:nvPr/>
        </p:nvSpPr>
        <p:spPr>
          <a:xfrm>
            <a:off x="467544" y="339502"/>
            <a:ext cx="7992888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latin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光的速度是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万千米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秒，相当于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秒绕地球赤道约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圈还多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万千米，地球赤道的周长大约多少万千米？</a:t>
            </a:r>
          </a:p>
        </p:txBody>
      </p:sp>
      <p:sp>
        <p:nvSpPr>
          <p:cNvPr id="11" name="TextBox 2"/>
          <p:cNvSpPr txBox="1"/>
          <p:nvPr/>
        </p:nvSpPr>
        <p:spPr>
          <a:xfrm>
            <a:off x="1619672" y="2067694"/>
            <a:ext cx="6120586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解：设地球赤道的周长大约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万千米。</a:t>
            </a:r>
            <a:endParaRPr lang="en-US" altLang="zh-CN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3"/>
          <p:cNvSpPr txBox="1"/>
          <p:nvPr/>
        </p:nvSpPr>
        <p:spPr>
          <a:xfrm>
            <a:off x="3275856" y="2749446"/>
            <a:ext cx="1795684" cy="95410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13" name="TextBox 4"/>
          <p:cNvSpPr txBox="1"/>
          <p:nvPr/>
        </p:nvSpPr>
        <p:spPr>
          <a:xfrm>
            <a:off x="1907704" y="3939902"/>
            <a:ext cx="5775940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答：地球赤道的周长大约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万千米。</a:t>
            </a:r>
            <a:endParaRPr lang="en-US" altLang="zh-CN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31"/>
          <p:cNvSpPr txBox="1"/>
          <p:nvPr/>
        </p:nvSpPr>
        <p:spPr>
          <a:xfrm>
            <a:off x="467544" y="339502"/>
            <a:ext cx="7976698" cy="10772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6.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便利店进了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箱梨后，又进了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箱苹果和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箱梨。</a:t>
            </a:r>
          </a:p>
        </p:txBody>
      </p:sp>
      <p:sp>
        <p:nvSpPr>
          <p:cNvPr id="11" name="TextBox 32"/>
          <p:cNvSpPr txBox="1"/>
          <p:nvPr/>
        </p:nvSpPr>
        <p:spPr>
          <a:xfrm>
            <a:off x="3275856" y="1347614"/>
            <a:ext cx="4628190" cy="4154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）进</a:t>
            </a:r>
            <a:r>
              <a:rPr lang="en-US" altLang="zh-CN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箱梨和</a:t>
            </a:r>
            <a:r>
              <a:rPr lang="en-US" altLang="zh-CN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箱苹果各需多少元？</a:t>
            </a:r>
          </a:p>
        </p:txBody>
      </p:sp>
      <p:sp>
        <p:nvSpPr>
          <p:cNvPr id="12" name="TextBox 4"/>
          <p:cNvSpPr txBox="1"/>
          <p:nvPr/>
        </p:nvSpPr>
        <p:spPr>
          <a:xfrm>
            <a:off x="3881884" y="1702420"/>
            <a:ext cx="3416320" cy="4154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解：设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箱梨的价格是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  <a:endParaRPr lang="en-US" altLang="zh-CN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9" y="2958530"/>
            <a:ext cx="1916906" cy="150733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347614"/>
            <a:ext cx="1872854" cy="15478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TextBox 6"/>
          <p:cNvSpPr txBox="1"/>
          <p:nvPr/>
        </p:nvSpPr>
        <p:spPr>
          <a:xfrm>
            <a:off x="5093940" y="2070323"/>
            <a:ext cx="1066318" cy="73866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x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72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</a:t>
            </a:r>
          </a:p>
        </p:txBody>
      </p:sp>
      <p:sp>
        <p:nvSpPr>
          <p:cNvPr id="16" name="TextBox 7"/>
          <p:cNvSpPr txBox="1"/>
          <p:nvPr/>
        </p:nvSpPr>
        <p:spPr>
          <a:xfrm>
            <a:off x="4016425" y="2822798"/>
            <a:ext cx="3147015" cy="4154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设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箱苹果的价格是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  <a:endParaRPr lang="en-US" altLang="zh-CN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4756994" y="3257377"/>
            <a:ext cx="1798890" cy="738664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y 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108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 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</a:p>
        </p:txBody>
      </p:sp>
      <p:sp>
        <p:nvSpPr>
          <p:cNvPr id="19" name="TextBox 9"/>
          <p:cNvSpPr txBox="1"/>
          <p:nvPr/>
        </p:nvSpPr>
        <p:spPr>
          <a:xfrm>
            <a:off x="3279427" y="4061048"/>
            <a:ext cx="4493538" cy="4154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箱梨需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元，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箱苹果需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  <a:endParaRPr lang="en-US" altLang="zh-CN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6" grpId="0"/>
      <p:bldP spid="17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483518"/>
            <a:ext cx="5643836" cy="187478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591854" y="2358307"/>
            <a:ext cx="8084602" cy="95410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）如果便利店用</a:t>
            </a:r>
            <a:r>
              <a:rPr lang="en-US" altLang="zh-CN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250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元进了</a:t>
            </a:r>
            <a:r>
              <a:rPr lang="en-US" altLang="zh-CN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箱苹果后，用剩下的钱最多能进几箱梨？</a:t>
            </a:r>
          </a:p>
        </p:txBody>
      </p:sp>
      <p:grpSp>
        <p:nvGrpSpPr>
          <p:cNvPr id="12" name="组合 10"/>
          <p:cNvGrpSpPr/>
          <p:nvPr/>
        </p:nvGrpSpPr>
        <p:grpSpPr>
          <a:xfrm>
            <a:off x="2267744" y="3376191"/>
            <a:ext cx="4181475" cy="738664"/>
            <a:chOff x="601663" y="3883023"/>
            <a:chExt cx="5576113" cy="984348"/>
          </a:xfrm>
        </p:grpSpPr>
        <p:sp>
          <p:nvSpPr>
            <p:cNvPr id="13" name="TextBox 4"/>
            <p:cNvSpPr txBox="1"/>
            <p:nvPr/>
          </p:nvSpPr>
          <p:spPr>
            <a:xfrm>
              <a:off x="601663" y="4066107"/>
              <a:ext cx="5576113" cy="55172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indent="0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21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21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250</a:t>
              </a:r>
              <a:r>
                <a:rPr lang="zh-CN" altLang="en-US" sz="21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－</a:t>
              </a:r>
              <a:r>
                <a:rPr lang="en-US" altLang="zh-CN" sz="21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30×5</a:t>
              </a:r>
              <a:r>
                <a:rPr lang="zh-CN" altLang="en-US" sz="21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  <a:r>
                <a:rPr lang="en-US" altLang="zh-CN" sz="21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÷18</a:t>
              </a:r>
              <a:r>
                <a:rPr lang="zh-CN" altLang="en-US" sz="21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lang="en-US" altLang="zh-CN" sz="21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  </a:t>
              </a:r>
              <a:r>
                <a:rPr lang="zh-CN" altLang="en-US" sz="21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（箱）</a:t>
              </a:r>
              <a:endPara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4" name="组合 9"/>
            <p:cNvGrpSpPr/>
            <p:nvPr/>
          </p:nvGrpSpPr>
          <p:grpSpPr>
            <a:xfrm>
              <a:off x="4517731" y="3883023"/>
              <a:ext cx="426831" cy="984348"/>
              <a:chOff x="3257668" y="3883023"/>
              <a:chExt cx="426831" cy="984348"/>
            </a:xfrm>
          </p:grpSpPr>
          <p:sp>
            <p:nvSpPr>
              <p:cNvPr id="15" name="TextBox 5"/>
              <p:cNvSpPr txBox="1"/>
              <p:nvPr/>
            </p:nvSpPr>
            <p:spPr>
              <a:xfrm>
                <a:off x="3257668" y="3883023"/>
                <a:ext cx="425819" cy="98434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 algn="ctr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en-US" altLang="zh-CN" sz="21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</a:p>
              <a:p>
                <a:pPr marL="0" indent="0" algn="ctr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en-US" altLang="zh-CN" sz="21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9</a:t>
                </a:r>
                <a:endParaRPr lang="zh-CN" altLang="en-US" sz="21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6" name="直接连接符 15"/>
              <p:cNvCxnSpPr>
                <a:stCxn id="15" idx="1"/>
                <a:endCxn id="15" idx="3"/>
              </p:cNvCxnSpPr>
              <p:nvPr/>
            </p:nvCxnSpPr>
            <p:spPr bwMode="auto">
              <a:xfrm>
                <a:off x="3258405" y="4376043"/>
                <a:ext cx="426094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矩形 16"/>
          <p:cNvSpPr/>
          <p:nvPr/>
        </p:nvSpPr>
        <p:spPr>
          <a:xfrm>
            <a:off x="2471340" y="4059611"/>
            <a:ext cx="3820277" cy="41549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答：剩下的钱最多能进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箱梨。</a:t>
            </a:r>
            <a:endParaRPr lang="en-US" altLang="zh-CN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79623" y="267494"/>
            <a:ext cx="8664377" cy="10772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7. 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奇思每分跑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280m,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妙想每分跑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320m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。环湖公路一周的长度是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5400m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，两人同时反方向跑步。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8578" y="1275606"/>
            <a:ext cx="2932584" cy="195128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467544" y="1339277"/>
            <a:ext cx="525658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）估计两人在何处相遇，在图标中标出来。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7544" y="2211710"/>
            <a:ext cx="445331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）多长时间后两人相遇？</a:t>
            </a:r>
          </a:p>
        </p:txBody>
      </p:sp>
      <p:sp>
        <p:nvSpPr>
          <p:cNvPr id="14" name="TextBox 5"/>
          <p:cNvSpPr txBox="1"/>
          <p:nvPr/>
        </p:nvSpPr>
        <p:spPr>
          <a:xfrm>
            <a:off x="6115884" y="2593554"/>
            <a:ext cx="38798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</a:p>
        </p:txBody>
      </p:sp>
      <p:sp>
        <p:nvSpPr>
          <p:cNvPr id="15" name="TextBox 6"/>
          <p:cNvSpPr txBox="1"/>
          <p:nvPr/>
        </p:nvSpPr>
        <p:spPr>
          <a:xfrm>
            <a:off x="1448471" y="2749500"/>
            <a:ext cx="3432350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解：设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分后两人相遇。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7"/>
          <p:cNvSpPr txBox="1"/>
          <p:nvPr/>
        </p:nvSpPr>
        <p:spPr>
          <a:xfrm>
            <a:off x="1762779" y="3235420"/>
            <a:ext cx="2666114" cy="83099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280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320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5400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0"/>
          <p:cNvSpPr txBox="1"/>
          <p:nvPr/>
        </p:nvSpPr>
        <p:spPr>
          <a:xfrm>
            <a:off x="1534874" y="4083918"/>
            <a:ext cx="3433953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分钟后两人相遇。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23528" y="339502"/>
            <a:ext cx="8748464" cy="206210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8. 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笑笑和妈妈想在六一儿童节前，为希望小学的小朋友编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个笔筒。妈妈平时每时编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个，笑笑平均每时编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个。编好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个笔筒，一共需要多长时间？</a:t>
            </a:r>
          </a:p>
        </p:txBody>
      </p:sp>
      <p:sp>
        <p:nvSpPr>
          <p:cNvPr id="11" name="TextBox 2"/>
          <p:cNvSpPr txBox="1"/>
          <p:nvPr/>
        </p:nvSpPr>
        <p:spPr>
          <a:xfrm>
            <a:off x="2915816" y="2283718"/>
            <a:ext cx="3672408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解：设一共需要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时。</a:t>
            </a:r>
            <a:endParaRPr lang="en-US" altLang="zh-CN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3"/>
          <p:cNvSpPr txBox="1"/>
          <p:nvPr/>
        </p:nvSpPr>
        <p:spPr>
          <a:xfrm>
            <a:off x="3743745" y="2859782"/>
            <a:ext cx="255644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</a:p>
        </p:txBody>
      </p:sp>
      <p:sp>
        <p:nvSpPr>
          <p:cNvPr id="13" name="TextBox 4"/>
          <p:cNvSpPr txBox="1"/>
          <p:nvPr/>
        </p:nvSpPr>
        <p:spPr>
          <a:xfrm>
            <a:off x="2843808" y="3659262"/>
            <a:ext cx="4093244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答：一共需要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小时。</a:t>
            </a:r>
            <a:endParaRPr lang="en-US" altLang="zh-CN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7" descr="微信截图_2017032610594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771550"/>
            <a:ext cx="6010796" cy="200071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Box 6"/>
          <p:cNvSpPr txBox="1"/>
          <p:nvPr/>
        </p:nvSpPr>
        <p:spPr>
          <a:xfrm>
            <a:off x="539552" y="339502"/>
            <a:ext cx="6343650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9. 1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个塑料瓶值多少元？</a:t>
            </a:r>
          </a:p>
        </p:txBody>
      </p:sp>
      <p:sp>
        <p:nvSpPr>
          <p:cNvPr id="12" name="TextBox 3"/>
          <p:cNvSpPr txBox="1"/>
          <p:nvPr/>
        </p:nvSpPr>
        <p:spPr>
          <a:xfrm>
            <a:off x="2622451" y="2787774"/>
            <a:ext cx="3741730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解：设一个塑料瓶值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4"/>
          <p:cNvSpPr txBox="1"/>
          <p:nvPr/>
        </p:nvSpPr>
        <p:spPr>
          <a:xfrm>
            <a:off x="3003163" y="3305226"/>
            <a:ext cx="2980303" cy="83099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12×0.1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0.12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2543102" y="4141117"/>
            <a:ext cx="3900427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答：一个塑料瓶值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0.12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193655" y="1946588"/>
            <a:ext cx="6480720" cy="2230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解方程时</a:t>
            </a:r>
            <a:r>
              <a:rPr lang="en-US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应该在等式的两边</a:t>
            </a:r>
            <a:r>
              <a:rPr lang="zh-CN" altLang="zh-CN"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同时加上</a:t>
            </a:r>
            <a:r>
              <a:rPr lang="zh-CN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一个数或者</a:t>
            </a:r>
            <a:r>
              <a:rPr lang="zh-CN" altLang="zh-CN"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减去</a:t>
            </a:r>
            <a:r>
              <a:rPr lang="zh-CN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一个数</a:t>
            </a:r>
            <a:r>
              <a:rPr lang="en-US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不能一边加一个数</a:t>
            </a:r>
            <a:r>
              <a:rPr lang="en-US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另一边减这个数。</a:t>
            </a:r>
            <a:br>
              <a:rPr lang="en-US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en-US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解方程时</a:t>
            </a:r>
            <a:r>
              <a:rPr lang="en-US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方程两边应该</a:t>
            </a:r>
            <a:r>
              <a:rPr lang="zh-CN" altLang="zh-CN"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同时乘</a:t>
            </a:r>
            <a:r>
              <a:rPr lang="en-US" altLang="zh-CN"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或除以</a:t>
            </a:r>
            <a:r>
              <a:rPr lang="en-US" altLang="zh-CN"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一个不为</a:t>
            </a:r>
            <a:r>
              <a:rPr lang="en-US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的数</a:t>
            </a:r>
            <a:r>
              <a:rPr lang="en-US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而不能一边乘一个数</a:t>
            </a:r>
            <a:r>
              <a:rPr lang="en-US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另一边除以一个数</a:t>
            </a:r>
            <a:r>
              <a:rPr lang="en-US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并且这个数也不能为</a:t>
            </a:r>
            <a:r>
              <a:rPr lang="en-US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2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71160" y="2072918"/>
            <a:ext cx="6741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列方程解决实际问题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先要用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字母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未知数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然后根据题目中数量之间的相互关系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列出一个含有未知数的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等式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。在解决“和差”“和倍”或“差倍”问题时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常把其中一个量设为</a:t>
            </a:r>
            <a:r>
              <a:rPr lang="en-US" altLang="zh-CN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或把两个量设为</a:t>
            </a:r>
            <a:r>
              <a:rPr lang="en-US" altLang="zh-CN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从而导致错误。解决此类问题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一般要把作为标准量的未知数设为</a:t>
            </a:r>
            <a:r>
              <a:rPr lang="en-US" altLang="zh-CN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用含有</a:t>
            </a:r>
            <a:r>
              <a:rPr lang="en-US" altLang="zh-CN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的式子表示另一个未知量。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3F766756-9946-43D6-94CF-0993296DA4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86E19829-C7BB-4643-92E8-13D8C7EBE7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标注 15"/>
          <p:cNvSpPr/>
          <p:nvPr/>
        </p:nvSpPr>
        <p:spPr>
          <a:xfrm>
            <a:off x="2555776" y="2717570"/>
            <a:ext cx="2880320" cy="1431218"/>
          </a:xfrm>
          <a:prstGeom prst="wedgeRoundRectCallout">
            <a:avLst>
              <a:gd name="adj1" fmla="val 63834"/>
              <a:gd name="adj2" fmla="val -9143"/>
              <a:gd name="adj3" fmla="val 16667"/>
            </a:avLst>
          </a:prstGeom>
          <a:noFill/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标注 3"/>
          <p:cNvSpPr/>
          <p:nvPr/>
        </p:nvSpPr>
        <p:spPr>
          <a:xfrm>
            <a:off x="2383188" y="1262875"/>
            <a:ext cx="4817842" cy="864096"/>
          </a:xfrm>
          <a:prstGeom prst="wedgeRoundRectCallout">
            <a:avLst>
              <a:gd name="adj1" fmla="val -52833"/>
              <a:gd name="adj2" fmla="val 20664"/>
              <a:gd name="adj3" fmla="val 16667"/>
            </a:avLst>
          </a:prstGeom>
          <a:noFill/>
          <a:ln>
            <a:solidFill>
              <a:srgbClr val="BB50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442727" y="134761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解形如</a:t>
            </a:r>
            <a:r>
              <a:rPr lang="en-US" altLang="zh-CN" sz="2000" b="1" i="1" dirty="0" err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ax</a:t>
            </a:r>
            <a:r>
              <a:rPr lang="en-US" altLang="zh-CN" sz="20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±</a:t>
            </a:r>
            <a:r>
              <a:rPr lang="en-US" altLang="zh-CN" sz="2000" b="1" i="1" dirty="0" err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2000" b="1" i="1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这样的方程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要用乘法分配律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并根据等式性质来解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51450" y="2833014"/>
            <a:ext cx="25686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具体步骤如下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000" b="1" i="1" dirty="0">
                <a:latin typeface="楷体" panose="02010609060101010101" pitchFamily="49" charset="-122"/>
                <a:ea typeface="楷体" panose="02010609060101010101" pitchFamily="49" charset="-122"/>
              </a:rPr>
              <a:t>　　　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Picture 5" descr="6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782" y="2717570"/>
            <a:ext cx="1111659" cy="1621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4" descr="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245" y="1213250"/>
            <a:ext cx="926145" cy="139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2826433" y="3179290"/>
            <a:ext cx="24893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ts val="1760"/>
              </a:lnSpc>
              <a:spcAft>
                <a:spcPts val="0"/>
              </a:spcAft>
            </a:pPr>
            <a:r>
              <a:rPr lang="en-US" altLang="zh-CN" sz="1800" b="1" i="1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sz="1800" b="1" i="1" dirty="0" err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18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18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±</a:t>
            </a:r>
            <a:r>
              <a:rPr lang="en-US" altLang="zh-CN" sz="18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1800" b="1" i="1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 </a:t>
            </a:r>
            <a:r>
              <a:rPr lang="en-US" altLang="zh-CN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解</a:t>
            </a:r>
            <a:r>
              <a:rPr lang="en-US" altLang="zh-CN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:(</a:t>
            </a:r>
            <a:r>
              <a:rPr lang="en-US" altLang="zh-CN" sz="1800" b="1" i="1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±1)</a:t>
            </a:r>
            <a:r>
              <a:rPr lang="en-US" altLang="zh-CN" sz="1800" b="1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1800" b="1" i="1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zh-CN" sz="1800" b="1" i="1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	   </a:t>
            </a:r>
            <a:r>
              <a:rPr lang="en-US" altLang="zh-CN" sz="1800" b="1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1800" b="1" i="1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÷(</a:t>
            </a:r>
            <a:r>
              <a:rPr lang="en-US" altLang="zh-CN" sz="1800" b="1" i="1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±1)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复习旧知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 animBg="1"/>
      <p:bldP spid="2" grpId="0"/>
      <p:bldP spid="3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标注 15"/>
          <p:cNvSpPr/>
          <p:nvPr/>
        </p:nvSpPr>
        <p:spPr>
          <a:xfrm>
            <a:off x="3425167" y="2715766"/>
            <a:ext cx="2736304" cy="1431218"/>
          </a:xfrm>
          <a:prstGeom prst="wedgeRoundRectCallout">
            <a:avLst>
              <a:gd name="adj1" fmla="val 63834"/>
              <a:gd name="adj2" fmla="val -9143"/>
              <a:gd name="adj3" fmla="val 16667"/>
            </a:avLst>
          </a:prstGeom>
          <a:noFill/>
          <a:ln>
            <a:solidFill>
              <a:srgbClr val="FB3D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标注 3"/>
          <p:cNvSpPr/>
          <p:nvPr/>
        </p:nvSpPr>
        <p:spPr>
          <a:xfrm>
            <a:off x="1698374" y="1059582"/>
            <a:ext cx="4817842" cy="864096"/>
          </a:xfrm>
          <a:prstGeom prst="wedgeRoundRectCallout">
            <a:avLst>
              <a:gd name="adj1" fmla="val -52833"/>
              <a:gd name="adj2" fmla="val 20664"/>
              <a:gd name="adj3" fmla="val 16667"/>
            </a:avLst>
          </a:prstGeom>
          <a:noFill/>
          <a:ln>
            <a:solidFill>
              <a:srgbClr val="0F4A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757913" y="1144321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解形如</a:t>
            </a:r>
            <a:r>
              <a:rPr lang="en-US" altLang="zh-CN" sz="2000" b="1" i="1" dirty="0" err="1">
                <a:ea typeface="楷体" panose="02010609060101010101" pitchFamily="49" charset="-122"/>
              </a:rPr>
              <a:t>a</a:t>
            </a:r>
            <a:r>
              <a:rPr lang="en-US" altLang="zh-CN" sz="2000" b="1" i="1" dirty="0" err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±</a:t>
            </a:r>
            <a:r>
              <a:rPr lang="en-US" altLang="zh-CN" sz="2000" b="1" i="1" dirty="0" err="1">
                <a:ea typeface="楷体" panose="02010609060101010101" pitchFamily="49" charset="-122"/>
              </a:rPr>
              <a:t>b</a:t>
            </a:r>
            <a:r>
              <a:rPr lang="en-US" altLang="zh-CN" sz="2000" b="1" i="1" dirty="0" err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en-US" altLang="zh-CN" sz="2000" b="1" i="1" dirty="0">
                <a:ea typeface="楷体" panose="02010609060101010101" pitchFamily="49" charset="-122"/>
              </a:rPr>
              <a:t>c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这样的方程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也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要用乘法分配律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并根据等式性质来解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20841" y="2831210"/>
            <a:ext cx="25686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具体步骤如下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zh-CN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1800" i="1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en-US" altLang="zh-CN" sz="1800" i="1" dirty="0" err="1">
                <a:ea typeface="楷体" panose="02010609060101010101" pitchFamily="49" charset="-122"/>
              </a:rPr>
              <a:t>a</a:t>
            </a:r>
            <a:r>
              <a:rPr lang="en-US" altLang="zh-CN" sz="1800" b="1" i="1" dirty="0" err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1800" dirty="0" err="1">
                <a:latin typeface="楷体" panose="02010609060101010101" pitchFamily="49" charset="-122"/>
                <a:ea typeface="楷体" panose="02010609060101010101" pitchFamily="49" charset="-122"/>
              </a:rPr>
              <a:t>±</a:t>
            </a:r>
            <a:r>
              <a:rPr lang="en-US" altLang="zh-CN" sz="1800" i="1" dirty="0" err="1">
                <a:ea typeface="楷体" panose="02010609060101010101" pitchFamily="49" charset="-122"/>
              </a:rPr>
              <a:t>b</a:t>
            </a:r>
            <a:r>
              <a:rPr lang="en-US" altLang="zh-CN" sz="1800" b="1" i="1" dirty="0" err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en-US" altLang="zh-CN" sz="1800" i="1" dirty="0">
                <a:ea typeface="楷体" panose="02010609060101010101" pitchFamily="49" charset="-122"/>
              </a:rPr>
              <a:t>c </a:t>
            </a:r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解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:(</a:t>
            </a:r>
            <a:r>
              <a:rPr lang="en-US" altLang="zh-CN" sz="1800" b="1" i="1" dirty="0" err="1">
                <a:ea typeface="楷体" panose="02010609060101010101" pitchFamily="49" charset="-122"/>
              </a:rPr>
              <a:t>a</a:t>
            </a:r>
            <a:r>
              <a:rPr lang="en-US" altLang="zh-CN" sz="18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±</a:t>
            </a:r>
            <a:r>
              <a:rPr lang="en-US" altLang="zh-CN" sz="1800" b="1" i="1" dirty="0" err="1">
                <a:ea typeface="楷体" panose="02010609060101010101" pitchFamily="49" charset="-122"/>
              </a:rPr>
              <a:t>b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en-US" altLang="zh-CN" sz="18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en-US" altLang="zh-CN" sz="1800" b="1" i="1" dirty="0">
                <a:ea typeface="楷体" panose="02010609060101010101" pitchFamily="49" charset="-122"/>
              </a:rPr>
              <a:t>c</a:t>
            </a:r>
            <a:endParaRPr lang="zh-CN" altLang="zh-CN" sz="1800" b="1" i="1" dirty="0">
              <a:ea typeface="楷体" panose="02010609060101010101" pitchFamily="49" charset="-122"/>
            </a:endParaRPr>
          </a:p>
          <a:p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	   </a:t>
            </a:r>
            <a:r>
              <a:rPr lang="en-US" altLang="zh-CN" sz="18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en-US" altLang="zh-CN" sz="1800" b="1" i="1" dirty="0">
                <a:ea typeface="楷体" panose="02010609060101010101" pitchFamily="49" charset="-122"/>
              </a:rPr>
              <a:t>c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÷(</a:t>
            </a:r>
            <a:r>
              <a:rPr lang="en-US" altLang="zh-CN" sz="1800" b="1" i="1" dirty="0" err="1">
                <a:ea typeface="楷体" panose="02010609060101010101" pitchFamily="49" charset="-122"/>
              </a:rPr>
              <a:t>a</a:t>
            </a:r>
            <a:r>
              <a:rPr lang="en-US" altLang="zh-CN" sz="18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±</a:t>
            </a:r>
            <a:r>
              <a:rPr lang="en-US" altLang="zh-CN" sz="1800" b="1" i="1" dirty="0" err="1">
                <a:ea typeface="楷体" panose="02010609060101010101" pitchFamily="49" charset="-122"/>
              </a:rPr>
              <a:t>b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Picture 3" descr="3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44" y="1106678"/>
            <a:ext cx="969856" cy="1636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" name="Picture 3" descr="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511" y="2831210"/>
            <a:ext cx="1434865" cy="1404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 animBg="1"/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2195736" y="487437"/>
            <a:ext cx="3960440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列方程解应用题的步骤</a:t>
            </a:r>
          </a:p>
        </p:txBody>
      </p:sp>
      <p:sp>
        <p:nvSpPr>
          <p:cNvPr id="18" name="Text Box 22"/>
          <p:cNvSpPr>
            <a:spLocks noChangeArrowheads="1"/>
          </p:cNvSpPr>
          <p:nvPr/>
        </p:nvSpPr>
        <p:spPr bwMode="auto">
          <a:xfrm>
            <a:off x="2195736" y="1105350"/>
            <a:ext cx="3509879" cy="44267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1.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解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设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(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一般设所求问题为</a:t>
            </a:r>
            <a:r>
              <a:rPr lang="en-US" altLang="zh-CN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Arial" panose="020B0604020202020204" pitchFamily="34" charset="0"/>
              </a:rPr>
              <a:t>x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)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 Box 23"/>
          <p:cNvSpPr>
            <a:spLocks noChangeArrowheads="1"/>
          </p:cNvSpPr>
          <p:nvPr/>
        </p:nvSpPr>
        <p:spPr bwMode="auto">
          <a:xfrm>
            <a:off x="2195736" y="1646997"/>
            <a:ext cx="3515057" cy="44267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2.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找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出等量关系式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 Box 24"/>
          <p:cNvSpPr>
            <a:spLocks noChangeArrowheads="1"/>
          </p:cNvSpPr>
          <p:nvPr/>
        </p:nvSpPr>
        <p:spPr bwMode="auto">
          <a:xfrm>
            <a:off x="2195736" y="2188644"/>
            <a:ext cx="3509879" cy="44267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3.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根据等量关系式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列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方程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 Box 25"/>
          <p:cNvSpPr>
            <a:spLocks noChangeArrowheads="1"/>
          </p:cNvSpPr>
          <p:nvPr/>
        </p:nvSpPr>
        <p:spPr bwMode="auto">
          <a:xfrm>
            <a:off x="2195736" y="3904157"/>
            <a:ext cx="3518912" cy="44267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6.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写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答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句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2195736" y="2754363"/>
            <a:ext cx="3518912" cy="44267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4.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根据等式的性质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解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方程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2195736" y="3329260"/>
            <a:ext cx="3672408" cy="44267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5.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检验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所求答案是否符合题意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6157393" y="1059582"/>
            <a:ext cx="756902" cy="493661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5" name="矩形 24"/>
          <p:cNvSpPr/>
          <p:nvPr/>
        </p:nvSpPr>
        <p:spPr>
          <a:xfrm>
            <a:off x="6157393" y="1121746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1.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设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6157393" y="1601229"/>
            <a:ext cx="756902" cy="493661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7" name="椭圆 26"/>
          <p:cNvSpPr/>
          <p:nvPr/>
        </p:nvSpPr>
        <p:spPr>
          <a:xfrm>
            <a:off x="6157393" y="2142876"/>
            <a:ext cx="756902" cy="493661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8" name="椭圆 27"/>
          <p:cNvSpPr/>
          <p:nvPr/>
        </p:nvSpPr>
        <p:spPr>
          <a:xfrm>
            <a:off x="6157393" y="2684523"/>
            <a:ext cx="756902" cy="493661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9" name="椭圆 28"/>
          <p:cNvSpPr/>
          <p:nvPr/>
        </p:nvSpPr>
        <p:spPr>
          <a:xfrm>
            <a:off x="6157393" y="3226170"/>
            <a:ext cx="756902" cy="493661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0" name="椭圆 29"/>
          <p:cNvSpPr/>
          <p:nvPr/>
        </p:nvSpPr>
        <p:spPr>
          <a:xfrm>
            <a:off x="6157393" y="3767817"/>
            <a:ext cx="756902" cy="493661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1" name="矩形 30"/>
          <p:cNvSpPr/>
          <p:nvPr/>
        </p:nvSpPr>
        <p:spPr>
          <a:xfrm>
            <a:off x="6157393" y="1663393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2.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找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157393" y="2205040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3.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列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157393" y="2756142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4.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解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157393" y="3288334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5.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查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157393" y="3828804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6.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答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2"/>
          <p:cNvSpPr txBox="1"/>
          <p:nvPr/>
        </p:nvSpPr>
        <p:spPr>
          <a:xfrm>
            <a:off x="611560" y="958538"/>
            <a:ext cx="7920880" cy="95410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latin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 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将下题中的等量关系表示出来，再列方程解决问题。</a:t>
            </a:r>
          </a:p>
        </p:txBody>
      </p:sp>
      <p:sp>
        <p:nvSpPr>
          <p:cNvPr id="8" name="TextBox 2"/>
          <p:cNvSpPr txBox="1"/>
          <p:nvPr/>
        </p:nvSpPr>
        <p:spPr>
          <a:xfrm>
            <a:off x="539552" y="1812761"/>
            <a:ext cx="777686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latin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）公园里有杨树和柳树共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36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棵，杨树的棵树是柳树的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倍，杨树和柳树各有多少棵？</a:t>
            </a:r>
          </a:p>
        </p:txBody>
      </p:sp>
      <p:sp>
        <p:nvSpPr>
          <p:cNvPr id="9" name="TextBox 3"/>
          <p:cNvSpPr txBox="1"/>
          <p:nvPr/>
        </p:nvSpPr>
        <p:spPr>
          <a:xfrm>
            <a:off x="2035127" y="2588300"/>
            <a:ext cx="4482406" cy="41549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柳树的棵树＋柳树的棵树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×2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36</a:t>
            </a:r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1907704" y="2983563"/>
            <a:ext cx="4777579" cy="41549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解：设柳树有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棵，则杨树有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棵。</a:t>
            </a:r>
            <a:endParaRPr lang="en-US" altLang="zh-CN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3119761" y="3328845"/>
            <a:ext cx="2121025" cy="10618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latin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36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2×12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7"/>
          <p:cNvSpPr txBox="1"/>
          <p:nvPr/>
        </p:nvSpPr>
        <p:spPr>
          <a:xfrm>
            <a:off x="1907625" y="4322549"/>
            <a:ext cx="4334820" cy="41549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答：杨树有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棵，柳树有</a:t>
            </a: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棵。</a:t>
            </a:r>
            <a:endParaRPr lang="en-US" altLang="zh-CN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巩固练习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2"/>
          <p:cNvSpPr txBox="1"/>
          <p:nvPr/>
        </p:nvSpPr>
        <p:spPr>
          <a:xfrm>
            <a:off x="395535" y="339502"/>
            <a:ext cx="8398585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latin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）一间房子要用方砖铺地。用边长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3dm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的方砖，需要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96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块。如果改用面积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4dm²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的方砖，至少需要多少块？</a:t>
            </a:r>
          </a:p>
        </p:txBody>
      </p:sp>
      <p:sp>
        <p:nvSpPr>
          <p:cNvPr id="8" name="TextBox 2"/>
          <p:cNvSpPr txBox="1"/>
          <p:nvPr/>
        </p:nvSpPr>
        <p:spPr>
          <a:xfrm>
            <a:off x="1331640" y="1851670"/>
            <a:ext cx="6530955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房间的总面积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一块边长为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3dm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方砖的面积＝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96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1475656" y="3723878"/>
            <a:ext cx="6841938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答：如果改用面积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4dm²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的方砖，至少需要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216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块。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2699792" y="2427734"/>
            <a:ext cx="3728906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解：设至少需要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块方砖。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6"/>
          <p:cNvSpPr txBox="1"/>
          <p:nvPr/>
        </p:nvSpPr>
        <p:spPr>
          <a:xfrm>
            <a:off x="3059832" y="2859782"/>
            <a:ext cx="2811988" cy="83099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3×3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96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216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9"/>
          <p:cNvSpPr txBox="1"/>
          <p:nvPr/>
        </p:nvSpPr>
        <p:spPr>
          <a:xfrm>
            <a:off x="323528" y="339502"/>
            <a:ext cx="8750345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latin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）世界上体重最轻的鸟是蜂鸟。一只蜂鸟重</a:t>
            </a:r>
            <a:r>
              <a:rPr lang="en-US" altLang="zh-CN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2.1</a:t>
            </a:r>
            <a:r>
              <a:rPr lang="en-US" altLang="zh-CN" b="1" i="1" dirty="0">
                <a:solidFill>
                  <a:prstClr val="black"/>
                </a:solidFill>
                <a:ea typeface="楷体" panose="02010609060101010101" pitchFamily="49" charset="-122"/>
              </a:rPr>
              <a:t>g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，一只麻雀的体重减少</a:t>
            </a:r>
            <a:r>
              <a:rPr lang="en-US" altLang="zh-CN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b="1" i="1" dirty="0">
                <a:solidFill>
                  <a:prstClr val="black"/>
                </a:solidFill>
                <a:ea typeface="楷体" panose="02010609060101010101" pitchFamily="49" charset="-122"/>
              </a:rPr>
              <a:t>g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，刚好是这只蜂鸟的</a:t>
            </a:r>
            <a:r>
              <a:rPr lang="en-US" altLang="zh-CN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倍。这只麻雀重多少克？</a:t>
            </a:r>
          </a:p>
        </p:txBody>
      </p:sp>
      <p:pic>
        <p:nvPicPr>
          <p:cNvPr id="8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0710" y="1707654"/>
            <a:ext cx="3443738" cy="159176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TextBox 3"/>
          <p:cNvSpPr txBox="1"/>
          <p:nvPr/>
        </p:nvSpPr>
        <p:spPr>
          <a:xfrm>
            <a:off x="480957" y="1918753"/>
            <a:ext cx="4878259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一只麻雀的体重－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50×2.1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827584" y="2538467"/>
            <a:ext cx="3972562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解：设这只麻雀重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g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1356196" y="3129811"/>
            <a:ext cx="2614818" cy="95410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b="1" i="1" dirty="0">
                <a:solidFill>
                  <a:srgbClr val="FF0000"/>
                </a:solidFill>
                <a:ea typeface="楷体" panose="02010609060101010101" pitchFamily="49" charset="-122"/>
              </a:rPr>
              <a:t> 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50×2.1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b="1" i="1" dirty="0">
                <a:solidFill>
                  <a:srgbClr val="FF0000"/>
                </a:solidFill>
                <a:ea typeface="楷体" panose="02010609060101010101" pitchFamily="49" charset="-122"/>
              </a:rPr>
              <a:t> 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106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1259632" y="4144353"/>
            <a:ext cx="3974165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答：这只麻雀重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106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克。</a:t>
            </a:r>
            <a:endParaRPr lang="en-US" altLang="zh-CN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0"/>
          <p:cNvSpPr txBox="1"/>
          <p:nvPr/>
        </p:nvSpPr>
        <p:spPr>
          <a:xfrm>
            <a:off x="467544" y="339502"/>
            <a:ext cx="8326577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笼子里有白兔、灰兔若干只。白兔的只数是灰兔的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倍，灰兔比白兔少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只，白兔、灰兔各几只？</a:t>
            </a:r>
          </a:p>
        </p:txBody>
      </p:sp>
      <p:pic>
        <p:nvPicPr>
          <p:cNvPr id="8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0052" y="2076010"/>
            <a:ext cx="2506364" cy="135983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TextBox 3"/>
          <p:cNvSpPr txBox="1"/>
          <p:nvPr/>
        </p:nvSpPr>
        <p:spPr>
          <a:xfrm>
            <a:off x="1043608" y="2427734"/>
            <a:ext cx="502252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解：设灰兔有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只，则白兔有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400" b="1" i="1" dirty="0">
                <a:solidFill>
                  <a:srgbClr val="FF0000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971600" y="1904514"/>
            <a:ext cx="4693914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白兔的只数－灰兔的只数＝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2188990" y="2850663"/>
            <a:ext cx="2409634" cy="120032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400" b="1" i="1" dirty="0">
                <a:solidFill>
                  <a:srgbClr val="FF0000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i="1" dirty="0">
                <a:solidFill>
                  <a:srgbClr val="FF0000"/>
                </a:solidFill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i="1" dirty="0">
                <a:solidFill>
                  <a:srgbClr val="FF0000"/>
                </a:solidFill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1313880" y="4083918"/>
            <a:ext cx="4363695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答：白兔有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只，灰兔有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8"/>
          <p:cNvSpPr txBox="1"/>
          <p:nvPr/>
        </p:nvSpPr>
        <p:spPr>
          <a:xfrm>
            <a:off x="539551" y="339502"/>
            <a:ext cx="825456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latin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李阿姨买了橘子和香蕉各</a:t>
            </a:r>
            <a:r>
              <a:rPr lang="en-US" altLang="zh-CN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b="1" i="1" dirty="0">
                <a:solidFill>
                  <a:prstClr val="black"/>
                </a:solidFill>
                <a:ea typeface="楷体" panose="02010609060101010101" pitchFamily="49" charset="-122"/>
              </a:rPr>
              <a:t>kg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，共花了</a:t>
            </a:r>
            <a:r>
              <a:rPr lang="en-US" altLang="zh-CN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7.2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元。如果香蕉的价格是橘子的</a:t>
            </a:r>
            <a:r>
              <a:rPr lang="en-US" altLang="zh-CN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倍，每千克香蕉和橘子各多少元？先写出等量关系，再列方程解决问题。</a:t>
            </a:r>
          </a:p>
        </p:txBody>
      </p:sp>
      <p:sp>
        <p:nvSpPr>
          <p:cNvPr id="8" name="TextBox 2"/>
          <p:cNvSpPr txBox="1"/>
          <p:nvPr/>
        </p:nvSpPr>
        <p:spPr>
          <a:xfrm>
            <a:off x="2051720" y="1779662"/>
            <a:ext cx="4876656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香蕉的价钱＋橘子的价钱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=7.2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3"/>
          <p:cNvSpPr txBox="1"/>
          <p:nvPr/>
        </p:nvSpPr>
        <p:spPr>
          <a:xfrm>
            <a:off x="2045721" y="2355726"/>
            <a:ext cx="5248681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解：设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400" b="1" i="1" dirty="0">
                <a:solidFill>
                  <a:srgbClr val="FF0000"/>
                </a:solidFill>
                <a:ea typeface="楷体" panose="02010609060101010101" pitchFamily="49" charset="-122"/>
              </a:rPr>
              <a:t>kg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橘子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元，则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400" b="1" i="1" dirty="0">
                <a:solidFill>
                  <a:srgbClr val="FF0000"/>
                </a:solidFill>
                <a:ea typeface="楷体" panose="02010609060101010101" pitchFamily="49" charset="-122"/>
              </a:rPr>
              <a:t>kg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香蕉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3256587" y="2811581"/>
            <a:ext cx="2497800" cy="120032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7.2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2.4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2×2.4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4.8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1718821" y="4054301"/>
            <a:ext cx="6067687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答：每千克香蕉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4.8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元，每千克橘子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2.4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1284</Words>
  <Application>Microsoft Office PowerPoint</Application>
  <PresentationFormat>全屏显示(16:9)</PresentationFormat>
  <Paragraphs>121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楷体</vt:lpstr>
      <vt:lpstr>Times New Roman</vt:lpstr>
      <vt:lpstr>Calibri</vt:lpstr>
      <vt:lpstr>幼圆</vt:lpstr>
      <vt:lpstr>宋体</vt:lpstr>
      <vt:lpstr>Arial</vt:lpstr>
      <vt:lpstr>黑体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2019-10-18T07:26:26Z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